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Cardo" charset="1" panose="02020600000000000000"/>
      <p:regular r:id="rId22"/>
    </p:embeddedFont>
    <p:embeddedFont>
      <p:font typeface="Didact Gothic" charset="1" panose="00000500000000000000"/>
      <p:regular r:id="rId23"/>
    </p:embeddedFont>
    <p:embeddedFont>
      <p:font typeface="Canva Sans" charset="1" panose="020B0503030501040103"/>
      <p:regular r:id="rId24"/>
    </p:embeddedFont>
    <p:embeddedFont>
      <p:font typeface="Canva Sans Bold" charset="1" panose="020B08030305010401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20.png" Type="http://schemas.openxmlformats.org/officeDocument/2006/relationships/image"/><Relationship Id="rId7" Target="../media/image2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kaggle.com/datasets/shravankumar9892/image-colorization/data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23179" y="3022282"/>
            <a:ext cx="11241643" cy="2321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 spc="-339">
                <a:solidFill>
                  <a:srgbClr val="000000"/>
                </a:solidFill>
                <a:latin typeface="Cardo"/>
                <a:ea typeface="Cardo"/>
                <a:cs typeface="Cardo"/>
                <a:sym typeface="Cardo"/>
              </a:rPr>
              <a:t>Colorize Images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484132" y="5200967"/>
            <a:ext cx="9319736" cy="2635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607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Programming club: </a:t>
            </a:r>
          </a:p>
          <a:p>
            <a:pPr algn="ctr">
              <a:lnSpc>
                <a:spcPts val="10639"/>
              </a:lnSpc>
            </a:pPr>
            <a:r>
              <a:rPr lang="en-US" sz="7599" spc="607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DIY Projects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4023" y="147250"/>
            <a:ext cx="15819954" cy="129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607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Problems and tackling strategies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43548" y="1674953"/>
            <a:ext cx="17044452" cy="7771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 1 I used the learning rate of 0.0002 but after 100 epochs my loss started diverging from the minima. </a:t>
            </a:r>
          </a:p>
          <a:p>
            <a:pPr algn="l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 Sol- I added reduce on plateau scheduler to decrease the learning rate when it is         not decreasing </a:t>
            </a:r>
          </a:p>
          <a:p>
            <a:pPr algn="l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2 After 150 epochs my discriminator stated dominating the generator it’s loss became close to 0 so it was making harder for generator learn more.</a:t>
            </a:r>
          </a:p>
          <a:p>
            <a:pPr algn="l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 Sol-  I stopped that training and reduce the initial learning rate and in scheduler I increase the factor and reduce the patience and I started training discriminator less, so it reduced it’s convergance rate.</a:t>
            </a:r>
          </a:p>
          <a:p>
            <a:pPr algn="l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3 Overfitting - After around 160 epochs I got some very good results in some data sample but worse result in other.</a:t>
            </a:r>
          </a:p>
          <a:p>
            <a:pPr algn="l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 Sol- I had already added batch normalization and regularization, also but in the end it was not giving good results.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26924" y="686671"/>
            <a:ext cx="17626310" cy="297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4 Since dataset was too large(25000 images) and not even collab or my pc was able to handle it so I divided them into 5 parts and trained in interval on them but it overall didn’t work well because when I trained in 1 part it learned the parameters according to it and when it used for 2 part it stated overfitting in that part and doing worse in other part. So GPU was the major problem.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40454" y="1724990"/>
            <a:ext cx="4304318" cy="3557345"/>
          </a:xfrm>
          <a:custGeom>
            <a:avLst/>
            <a:gdLst/>
            <a:ahLst/>
            <a:cxnLst/>
            <a:rect r="r" b="b" t="t" l="l"/>
            <a:pathLst>
              <a:path h="3557345" w="4304318">
                <a:moveTo>
                  <a:pt x="0" y="0"/>
                </a:moveTo>
                <a:lnTo>
                  <a:pt x="4304318" y="0"/>
                </a:lnTo>
                <a:lnTo>
                  <a:pt x="4304318" y="3557345"/>
                </a:lnTo>
                <a:lnTo>
                  <a:pt x="0" y="35573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22" t="0" r="-172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1724990"/>
            <a:ext cx="4257972" cy="3557345"/>
          </a:xfrm>
          <a:custGeom>
            <a:avLst/>
            <a:gdLst/>
            <a:ahLst/>
            <a:cxnLst/>
            <a:rect r="r" b="b" t="t" l="l"/>
            <a:pathLst>
              <a:path h="3557345" w="4257972">
                <a:moveTo>
                  <a:pt x="0" y="0"/>
                </a:moveTo>
                <a:lnTo>
                  <a:pt x="4257972" y="0"/>
                </a:lnTo>
                <a:lnTo>
                  <a:pt x="4257972" y="3557345"/>
                </a:lnTo>
                <a:lnTo>
                  <a:pt x="0" y="35573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22" t="0" r="-1722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420645" y="1724990"/>
            <a:ext cx="4273953" cy="3557345"/>
          </a:xfrm>
          <a:custGeom>
            <a:avLst/>
            <a:gdLst/>
            <a:ahLst/>
            <a:cxnLst/>
            <a:rect r="r" b="b" t="t" l="l"/>
            <a:pathLst>
              <a:path h="3557345" w="4273953">
                <a:moveTo>
                  <a:pt x="0" y="0"/>
                </a:moveTo>
                <a:lnTo>
                  <a:pt x="4273953" y="0"/>
                </a:lnTo>
                <a:lnTo>
                  <a:pt x="4273953" y="3557345"/>
                </a:lnTo>
                <a:lnTo>
                  <a:pt x="0" y="3557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22" t="0" r="-1722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521593" y="5959325"/>
            <a:ext cx="4254511" cy="3487521"/>
          </a:xfrm>
          <a:custGeom>
            <a:avLst/>
            <a:gdLst/>
            <a:ahLst/>
            <a:cxnLst/>
            <a:rect r="r" b="b" t="t" l="l"/>
            <a:pathLst>
              <a:path h="3487521" w="4254511">
                <a:moveTo>
                  <a:pt x="0" y="0"/>
                </a:moveTo>
                <a:lnTo>
                  <a:pt x="4254511" y="0"/>
                </a:lnTo>
                <a:lnTo>
                  <a:pt x="4254511" y="3487521"/>
                </a:lnTo>
                <a:lnTo>
                  <a:pt x="0" y="34875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00" t="0" r="-130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6072096"/>
            <a:ext cx="4087896" cy="3374751"/>
          </a:xfrm>
          <a:custGeom>
            <a:avLst/>
            <a:gdLst/>
            <a:ahLst/>
            <a:cxnLst/>
            <a:rect r="r" b="b" t="t" l="l"/>
            <a:pathLst>
              <a:path h="3374751" w="4087896">
                <a:moveTo>
                  <a:pt x="0" y="0"/>
                </a:moveTo>
                <a:lnTo>
                  <a:pt x="4087896" y="0"/>
                </a:lnTo>
                <a:lnTo>
                  <a:pt x="4087896" y="3374750"/>
                </a:lnTo>
                <a:lnTo>
                  <a:pt x="0" y="33747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300" t="0" r="-130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372555" y="6015710"/>
            <a:ext cx="4322043" cy="3487521"/>
          </a:xfrm>
          <a:custGeom>
            <a:avLst/>
            <a:gdLst/>
            <a:ahLst/>
            <a:cxnLst/>
            <a:rect r="r" b="b" t="t" l="l"/>
            <a:pathLst>
              <a:path h="3487521" w="4322043">
                <a:moveTo>
                  <a:pt x="0" y="0"/>
                </a:moveTo>
                <a:lnTo>
                  <a:pt x="4322043" y="0"/>
                </a:lnTo>
                <a:lnTo>
                  <a:pt x="4322043" y="3487522"/>
                </a:lnTo>
                <a:lnTo>
                  <a:pt x="0" y="348752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300" t="0" r="-130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393722" y="-142875"/>
            <a:ext cx="3285411" cy="129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607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Losses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694598" y="2308594"/>
            <a:ext cx="4593402" cy="1771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These data are for 80-100 epochs here it was working well.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600380" y="5783275"/>
            <a:ext cx="4593402" cy="417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data: 160-200 epochs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 had decreased the learning rate of discriminator which describes why fake loss is abruptly increasing.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749256"/>
            <a:ext cx="9595035" cy="3394244"/>
          </a:xfrm>
          <a:custGeom>
            <a:avLst/>
            <a:gdLst/>
            <a:ahLst/>
            <a:cxnLst/>
            <a:rect r="r" b="b" t="t" l="l"/>
            <a:pathLst>
              <a:path h="3394244" w="9595035">
                <a:moveTo>
                  <a:pt x="0" y="0"/>
                </a:moveTo>
                <a:lnTo>
                  <a:pt x="9595035" y="0"/>
                </a:lnTo>
                <a:lnTo>
                  <a:pt x="9595035" y="3394244"/>
                </a:lnTo>
                <a:lnTo>
                  <a:pt x="0" y="33942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5198" y="5978395"/>
            <a:ext cx="9339837" cy="3560813"/>
          </a:xfrm>
          <a:custGeom>
            <a:avLst/>
            <a:gdLst/>
            <a:ahLst/>
            <a:cxnLst/>
            <a:rect r="r" b="b" t="t" l="l"/>
            <a:pathLst>
              <a:path h="3560813" w="9339837">
                <a:moveTo>
                  <a:pt x="0" y="0"/>
                </a:moveTo>
                <a:lnTo>
                  <a:pt x="9339837" y="0"/>
                </a:lnTo>
                <a:lnTo>
                  <a:pt x="9339837" y="3560813"/>
                </a:lnTo>
                <a:lnTo>
                  <a:pt x="0" y="35608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12617" y="1749256"/>
            <a:ext cx="8675383" cy="3394244"/>
          </a:xfrm>
          <a:custGeom>
            <a:avLst/>
            <a:gdLst/>
            <a:ahLst/>
            <a:cxnLst/>
            <a:rect r="r" b="b" t="t" l="l"/>
            <a:pathLst>
              <a:path h="3394244" w="8675383">
                <a:moveTo>
                  <a:pt x="0" y="0"/>
                </a:moveTo>
                <a:lnTo>
                  <a:pt x="8675383" y="0"/>
                </a:lnTo>
                <a:lnTo>
                  <a:pt x="8675383" y="3394244"/>
                </a:lnTo>
                <a:lnTo>
                  <a:pt x="0" y="33942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595035" y="5978395"/>
            <a:ext cx="9148741" cy="3590881"/>
          </a:xfrm>
          <a:custGeom>
            <a:avLst/>
            <a:gdLst/>
            <a:ahLst/>
            <a:cxnLst/>
            <a:rect r="r" b="b" t="t" l="l"/>
            <a:pathLst>
              <a:path h="3590881" w="9148741">
                <a:moveTo>
                  <a:pt x="0" y="0"/>
                </a:moveTo>
                <a:lnTo>
                  <a:pt x="9148741" y="0"/>
                </a:lnTo>
                <a:lnTo>
                  <a:pt x="9148741" y="3590881"/>
                </a:lnTo>
                <a:lnTo>
                  <a:pt x="0" y="35908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79357" y="-142875"/>
            <a:ext cx="9288661" cy="129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607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Some Good outputs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75362" y="0"/>
            <a:ext cx="8480711" cy="3318078"/>
          </a:xfrm>
          <a:custGeom>
            <a:avLst/>
            <a:gdLst/>
            <a:ahLst/>
            <a:cxnLst/>
            <a:rect r="r" b="b" t="t" l="l"/>
            <a:pathLst>
              <a:path h="3318078" w="8480711">
                <a:moveTo>
                  <a:pt x="0" y="0"/>
                </a:moveTo>
                <a:lnTo>
                  <a:pt x="8480711" y="0"/>
                </a:lnTo>
                <a:lnTo>
                  <a:pt x="8480711" y="3318078"/>
                </a:lnTo>
                <a:lnTo>
                  <a:pt x="0" y="33180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21242" y="3490127"/>
            <a:ext cx="8588951" cy="3306746"/>
          </a:xfrm>
          <a:custGeom>
            <a:avLst/>
            <a:gdLst/>
            <a:ahLst/>
            <a:cxnLst/>
            <a:rect r="r" b="b" t="t" l="l"/>
            <a:pathLst>
              <a:path h="3306746" w="8588951">
                <a:moveTo>
                  <a:pt x="0" y="0"/>
                </a:moveTo>
                <a:lnTo>
                  <a:pt x="8588951" y="0"/>
                </a:lnTo>
                <a:lnTo>
                  <a:pt x="8588951" y="3306746"/>
                </a:lnTo>
                <a:lnTo>
                  <a:pt x="0" y="33067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493078" y="0"/>
            <a:ext cx="8498422" cy="3240023"/>
          </a:xfrm>
          <a:custGeom>
            <a:avLst/>
            <a:gdLst/>
            <a:ahLst/>
            <a:cxnLst/>
            <a:rect r="r" b="b" t="t" l="l"/>
            <a:pathLst>
              <a:path h="3240023" w="8498422">
                <a:moveTo>
                  <a:pt x="0" y="0"/>
                </a:moveTo>
                <a:lnTo>
                  <a:pt x="8498422" y="0"/>
                </a:lnTo>
                <a:lnTo>
                  <a:pt x="8498422" y="3240023"/>
                </a:lnTo>
                <a:lnTo>
                  <a:pt x="0" y="32400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493078" y="3429373"/>
            <a:ext cx="8498422" cy="3367500"/>
          </a:xfrm>
          <a:custGeom>
            <a:avLst/>
            <a:gdLst/>
            <a:ahLst/>
            <a:cxnLst/>
            <a:rect r="r" b="b" t="t" l="l"/>
            <a:pathLst>
              <a:path h="3367500" w="8498422">
                <a:moveTo>
                  <a:pt x="0" y="0"/>
                </a:moveTo>
                <a:lnTo>
                  <a:pt x="8498422" y="0"/>
                </a:lnTo>
                <a:lnTo>
                  <a:pt x="8498422" y="3367500"/>
                </a:lnTo>
                <a:lnTo>
                  <a:pt x="0" y="33675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21242" y="6968323"/>
            <a:ext cx="8526817" cy="3336117"/>
          </a:xfrm>
          <a:custGeom>
            <a:avLst/>
            <a:gdLst/>
            <a:ahLst/>
            <a:cxnLst/>
            <a:rect r="r" b="b" t="t" l="l"/>
            <a:pathLst>
              <a:path h="3336117" w="8526817">
                <a:moveTo>
                  <a:pt x="0" y="0"/>
                </a:moveTo>
                <a:lnTo>
                  <a:pt x="8526817" y="0"/>
                </a:lnTo>
                <a:lnTo>
                  <a:pt x="8526817" y="3336117"/>
                </a:lnTo>
                <a:lnTo>
                  <a:pt x="0" y="33361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405808" y="6968323"/>
            <a:ext cx="8672961" cy="3404137"/>
          </a:xfrm>
          <a:custGeom>
            <a:avLst/>
            <a:gdLst/>
            <a:ahLst/>
            <a:cxnLst/>
            <a:rect r="r" b="b" t="t" l="l"/>
            <a:pathLst>
              <a:path h="3404137" w="8672961">
                <a:moveTo>
                  <a:pt x="0" y="0"/>
                </a:moveTo>
                <a:lnTo>
                  <a:pt x="8672961" y="0"/>
                </a:lnTo>
                <a:lnTo>
                  <a:pt x="8672961" y="3404137"/>
                </a:lnTo>
                <a:lnTo>
                  <a:pt x="0" y="34041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782911"/>
            <a:ext cx="8198417" cy="3976232"/>
          </a:xfrm>
          <a:custGeom>
            <a:avLst/>
            <a:gdLst/>
            <a:ahLst/>
            <a:cxnLst/>
            <a:rect r="r" b="b" t="t" l="l"/>
            <a:pathLst>
              <a:path h="3976232" w="8198417">
                <a:moveTo>
                  <a:pt x="0" y="0"/>
                </a:moveTo>
                <a:lnTo>
                  <a:pt x="8198417" y="0"/>
                </a:lnTo>
                <a:lnTo>
                  <a:pt x="8198417" y="3976233"/>
                </a:lnTo>
                <a:lnTo>
                  <a:pt x="0" y="39762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5846337"/>
            <a:ext cx="8115300" cy="3946065"/>
          </a:xfrm>
          <a:custGeom>
            <a:avLst/>
            <a:gdLst/>
            <a:ahLst/>
            <a:cxnLst/>
            <a:rect r="r" b="b" t="t" l="l"/>
            <a:pathLst>
              <a:path h="3946065" w="8115300">
                <a:moveTo>
                  <a:pt x="0" y="0"/>
                </a:moveTo>
                <a:lnTo>
                  <a:pt x="8115300" y="0"/>
                </a:lnTo>
                <a:lnTo>
                  <a:pt x="8115300" y="3946065"/>
                </a:lnTo>
                <a:lnTo>
                  <a:pt x="0" y="39460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09797" y="971550"/>
            <a:ext cx="14868406" cy="570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There are more good results but it was working worse in validation images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881863" y="1967425"/>
            <a:ext cx="7081903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As you can see it is working well on sky but not in other objects.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6719" y="0"/>
            <a:ext cx="14948101" cy="6137735"/>
          </a:xfrm>
          <a:custGeom>
            <a:avLst/>
            <a:gdLst/>
            <a:ahLst/>
            <a:cxnLst/>
            <a:rect r="r" b="b" t="t" l="l"/>
            <a:pathLst>
              <a:path h="6137735" w="14948101">
                <a:moveTo>
                  <a:pt x="0" y="0"/>
                </a:moveTo>
                <a:lnTo>
                  <a:pt x="14948101" y="0"/>
                </a:lnTo>
                <a:lnTo>
                  <a:pt x="14948101" y="6137735"/>
                </a:lnTo>
                <a:lnTo>
                  <a:pt x="0" y="61377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33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6267890"/>
            <a:ext cx="18288000" cy="4019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2"/>
              </a:lnSpc>
            </a:pPr>
            <a:r>
              <a:rPr lang="en-US" sz="3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And at some point i started getting repeatedly noise as you can see in this image from what I think generator is fixed in a local minima and couldn’t get any better, I searched how to solve it but I couldn’t get any progress.</a:t>
            </a:r>
          </a:p>
          <a:p>
            <a:pPr algn="ctr">
              <a:lnSpc>
                <a:spcPts val="4572"/>
              </a:lnSpc>
            </a:pPr>
            <a:r>
              <a:rPr lang="en-US" sz="3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where the kaggle dataset which was taken I saw the other people results I could find only one good result and there was slight difference in our architecture, he was using InstanceNorm2d and dropout in generator, I don’t know why it was working for him.</a:t>
            </a:r>
          </a:p>
          <a:p>
            <a:pPr algn="ctr">
              <a:lnSpc>
                <a:spcPts val="4572"/>
              </a:lnSpc>
            </a:pPr>
            <a:r>
              <a:rPr lang="en-US" sz="3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 researched a lot changing the architecture, lr, but this noise was persistent.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78227" y="2146276"/>
            <a:ext cx="5994202" cy="129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-189">
                <a:solidFill>
                  <a:srgbClr val="000000"/>
                </a:solidFill>
                <a:latin typeface="Cardo"/>
                <a:ea typeface="Cardo"/>
                <a:cs typeface="Cardo"/>
                <a:sym typeface="Cardo"/>
              </a:rPr>
              <a:t>Task Overview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07300" y="4529455"/>
            <a:ext cx="17673399" cy="1170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Our aim is to get colorize image from a grayscale image using GANs (specifically DCGAN)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on </a:t>
            </a:r>
            <a:r>
              <a:rPr lang="en-US" sz="3399" spc="135" u="sng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  <a:hlinkClick r:id="rId2" tooltip="https://www.kaggle.com/datasets/shravankumar9892/image-colorization/data"/>
              </a:rPr>
              <a:t>Image Colorization</a:t>
            </a: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 dataset from kaggle.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96428" y="310832"/>
            <a:ext cx="12490847" cy="129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-189">
                <a:solidFill>
                  <a:srgbClr val="000000"/>
                </a:solidFill>
                <a:latin typeface="Cardo"/>
                <a:ea typeface="Cardo"/>
                <a:cs typeface="Cardo"/>
                <a:sym typeface="Cardo"/>
              </a:rPr>
              <a:t>Generative Adversarial Network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70466" y="1832180"/>
            <a:ext cx="16547068" cy="570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A GAN is composed of two smaller networks called the generator and discriminator </a:t>
            </a:r>
          </a:p>
        </p:txBody>
      </p:sp>
      <p:sp>
        <p:nvSpPr>
          <p:cNvPr name="AutoShape 4" id="4"/>
          <p:cNvSpPr/>
          <p:nvPr/>
        </p:nvSpPr>
        <p:spPr>
          <a:xfrm>
            <a:off x="9144000" y="2766060"/>
            <a:ext cx="0" cy="395505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2779987" y="2584020"/>
            <a:ext cx="3445669" cy="937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61"/>
              </a:lnSpc>
              <a:spcBef>
                <a:spcPct val="0"/>
              </a:spcBef>
            </a:pPr>
            <a:r>
              <a:rPr lang="en-US" sz="5472" spc="437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Generator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94529" y="2584020"/>
            <a:ext cx="4710470" cy="937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61"/>
              </a:lnSpc>
              <a:spcBef>
                <a:spcPct val="0"/>
              </a:spcBef>
            </a:pPr>
            <a:r>
              <a:rPr lang="en-US" sz="5472" spc="437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Discriminator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3749950"/>
            <a:ext cx="8648835" cy="297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Generator task is to generate images. It takes input as a noise latent and tries to generate images that can fool discriminator so that it classifies it as real (1).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08236" y="3749950"/>
            <a:ext cx="8979764" cy="297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Discriminator task is to distinguish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 between real and generated images.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It takes input of real images and generated images, and learns to give output 0 for generated and 1 for real.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7749815"/>
            <a:ext cx="17297669" cy="1170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Deep Convolutional Generative Adversarial Networks (DCGAN) are a type of GAN that uses convolutional layers.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78042" y="1603693"/>
            <a:ext cx="7881258" cy="7654607"/>
          </a:xfrm>
          <a:custGeom>
            <a:avLst/>
            <a:gdLst/>
            <a:ahLst/>
            <a:cxnLst/>
            <a:rect r="r" b="b" t="t" l="l"/>
            <a:pathLst>
              <a:path h="7654607" w="7881258">
                <a:moveTo>
                  <a:pt x="0" y="0"/>
                </a:moveTo>
                <a:lnTo>
                  <a:pt x="7881258" y="0"/>
                </a:lnTo>
                <a:lnTo>
                  <a:pt x="7881258" y="7654607"/>
                </a:lnTo>
                <a:lnTo>
                  <a:pt x="0" y="76546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38701" y="310832"/>
            <a:ext cx="6296144" cy="129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-189">
                <a:solidFill>
                  <a:srgbClr val="000000"/>
                </a:solidFill>
                <a:latin typeface="Cardo"/>
                <a:ea typeface="Cardo"/>
                <a:cs typeface="Cardo"/>
                <a:sym typeface="Cardo"/>
              </a:rPr>
              <a:t>LAB color space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29896" y="2506009"/>
            <a:ext cx="7114104" cy="2371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It is a 3d color space where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L: represents luminance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A: represents red(+), green(-) value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B: represents yellow(+), blue(-) value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74097" y="5975002"/>
            <a:ext cx="8089821" cy="1771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In our model we will take L channel input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 for generator and it will generate 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image in LAB color space.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33792" y="3945531"/>
            <a:ext cx="13057361" cy="3933530"/>
          </a:xfrm>
          <a:custGeom>
            <a:avLst/>
            <a:gdLst/>
            <a:ahLst/>
            <a:cxnLst/>
            <a:rect r="r" b="b" t="t" l="l"/>
            <a:pathLst>
              <a:path h="3933530" w="13057361">
                <a:moveTo>
                  <a:pt x="0" y="0"/>
                </a:moveTo>
                <a:lnTo>
                  <a:pt x="13057361" y="0"/>
                </a:lnTo>
                <a:lnTo>
                  <a:pt x="13057361" y="3933530"/>
                </a:lnTo>
                <a:lnTo>
                  <a:pt x="0" y="39335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76822" y="169711"/>
            <a:ext cx="9134356" cy="129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607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Model Architecture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922024"/>
            <a:ext cx="18288000" cy="1771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 used Image Colorization using Generative Adversarial Networks paper’s architecture as reference and modified it as per my image size(256*256 in paper and 224*224 in my dataset)  and my workability. 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8326736"/>
            <a:ext cx="1828800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This architecture is called U-Net, where skip connections are added between layer i and layer n-i.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83660" y="5849752"/>
            <a:ext cx="7004340" cy="4262149"/>
          </a:xfrm>
          <a:custGeom>
            <a:avLst/>
            <a:gdLst/>
            <a:ahLst/>
            <a:cxnLst/>
            <a:rect r="r" b="b" t="t" l="l"/>
            <a:pathLst>
              <a:path h="4262149" w="7004340">
                <a:moveTo>
                  <a:pt x="0" y="0"/>
                </a:moveTo>
                <a:lnTo>
                  <a:pt x="7004340" y="0"/>
                </a:lnTo>
                <a:lnTo>
                  <a:pt x="7004340" y="4262149"/>
                </a:lnTo>
                <a:lnTo>
                  <a:pt x="0" y="4262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751320" y="169711"/>
            <a:ext cx="4785360" cy="129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607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Generator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764797"/>
            <a:ext cx="18288000" cy="297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 used the same U-Net architecture as my base line.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In downsampling layer I added  Conv2d, Batchnorm2d and LeakyRelu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and for upsampling I added ConvTranspose2d, Batchnorm2d and Leakyrelu.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In forward of upampling i added skip connection to the correspondance upsampling layer by concatenating them.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4669287"/>
            <a:ext cx="1828800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At last I used upsample to match the input size because discriminator has to take it as input and finally a tanh activation function.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5840" y="6392235"/>
            <a:ext cx="1781632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tanh: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It is a hyperbolic function which 0utputs values in range [-1,1] 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tanh(x)= (e^x+e^−x)/(e^x−e^−x)​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5840" y="7506025"/>
            <a:ext cx="12560454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Why tanh?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 normalized my data in range [-1,1]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so the real image input for discriminator is [-1,1] so to match it I used this and it is found suitable for GAN model.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39769" y="5785081"/>
            <a:ext cx="6770746" cy="4276261"/>
          </a:xfrm>
          <a:custGeom>
            <a:avLst/>
            <a:gdLst/>
            <a:ahLst/>
            <a:cxnLst/>
            <a:rect r="r" b="b" t="t" l="l"/>
            <a:pathLst>
              <a:path h="4276261" w="6770746">
                <a:moveTo>
                  <a:pt x="0" y="0"/>
                </a:moveTo>
                <a:lnTo>
                  <a:pt x="6770746" y="0"/>
                </a:lnTo>
                <a:lnTo>
                  <a:pt x="6770746" y="4276261"/>
                </a:lnTo>
                <a:lnTo>
                  <a:pt x="0" y="42762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72651" y="310832"/>
            <a:ext cx="5360432" cy="129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-189">
                <a:solidFill>
                  <a:srgbClr val="000000"/>
                </a:solidFill>
                <a:latin typeface="Cardo"/>
                <a:ea typeface="Cardo"/>
                <a:cs typeface="Cardo"/>
                <a:sym typeface="Cardo"/>
              </a:rPr>
              <a:t>Discriminator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832180"/>
            <a:ext cx="18288000" cy="2371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 don’t used the upsampling layer in discriminator because, I observed while training discriminator was going dominant( learns too fast because of complex architecture)</a:t>
            </a:r>
          </a:p>
          <a:p>
            <a:pPr algn="ctr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so I only used same downsampling layer as generator followed by MaxPool2D, Flatten, Linear and sigmoid.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61378" y="4829492"/>
            <a:ext cx="15949137" cy="1170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spc="271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Sigmoid: It is a non-linear activation function which outputs in range [0,1]</a:t>
            </a:r>
          </a:p>
          <a:p>
            <a:pPr algn="l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σ(x)=1/1+e^−x​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61378" y="6311916"/>
            <a:ext cx="8558838" cy="2371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spc="271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Why sigmoid? </a:t>
            </a:r>
          </a:p>
          <a:p>
            <a:pPr algn="l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 discriminator has to output 0 for generated images and 1 for fake images so sigmoid works best for it.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93371" y="1880998"/>
            <a:ext cx="11301259" cy="1808201"/>
          </a:xfrm>
          <a:custGeom>
            <a:avLst/>
            <a:gdLst/>
            <a:ahLst/>
            <a:cxnLst/>
            <a:rect r="r" b="b" t="t" l="l"/>
            <a:pathLst>
              <a:path h="1808201" w="11301259">
                <a:moveTo>
                  <a:pt x="0" y="0"/>
                </a:moveTo>
                <a:lnTo>
                  <a:pt x="11301258" y="0"/>
                </a:lnTo>
                <a:lnTo>
                  <a:pt x="11301258" y="1808201"/>
                </a:lnTo>
                <a:lnTo>
                  <a:pt x="0" y="18082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623560" y="169711"/>
            <a:ext cx="7040880" cy="129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607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Cost Functions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91993" y="4257964"/>
            <a:ext cx="18288000" cy="2371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discriminator: It has to maximize this function where Ey[log(D(y|x))] encourages to real image output close to 1 and Ez[log(1-D(G0z|x)|x))] encorages to output 0 for generated images. I added One Sided Label Smoothing of 0.1  as regularizer in real outputs so that discriminator doesn’t become too confident.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49219" y="6887210"/>
            <a:ext cx="17838781" cy="2371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Generator: It has to minimize this cost function where -Ez(D(G(0z|x)))] encorages to output 1 (generator is trying to fool discriminator) and the second term L1 norm regularization to force the generator to produce images similar to real images. I used lamda = 100 because it worked best.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792253" y="-142875"/>
            <a:ext cx="12703493" cy="129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spc="607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Math behind Cost function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93934" y="3050240"/>
            <a:ext cx="17259300" cy="297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spc="135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Discriminator: D(y|x) is the output of real images by discriminator and we apply a log function after it because it is better for optimization so for discriminator to work better D(y|x) should produce 1(max) for classifying real images to be real so we have to maximize it, as for generator’s output we subtract the output from 1 because we want to force discriminator to output 0 for generated images. 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3223839" y="1028700"/>
            <a:ext cx="11301259" cy="1808201"/>
          </a:xfrm>
          <a:custGeom>
            <a:avLst/>
            <a:gdLst/>
            <a:ahLst/>
            <a:cxnLst/>
            <a:rect r="r" b="b" t="t" l="l"/>
            <a:pathLst>
              <a:path h="1808201" w="11301259">
                <a:moveTo>
                  <a:pt x="0" y="0"/>
                </a:moveTo>
                <a:lnTo>
                  <a:pt x="11301259" y="0"/>
                </a:lnTo>
                <a:lnTo>
                  <a:pt x="11301259" y="1808201"/>
                </a:lnTo>
                <a:lnTo>
                  <a:pt x="0" y="18082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93934" y="6225219"/>
            <a:ext cx="17259300" cy="4061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2"/>
              </a:lnSpc>
            </a:pPr>
            <a:r>
              <a:rPr lang="en-US" sz="3301" spc="132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Generator: G(0z|x) is the output from generator we pass this output through discriminator which outputs values between [0,1] for generator to fool discriminator this output should be 1 and the second term y is the real images we subtract it from generated images to measure how far the generated images are from real and add a regularization term (lambda) to give more weightage to it(100 in my case). so overall we have to minimize the distance and maximize the fooling of discriminator so we add a  negative sign before it and minimize the overall function.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DAGSgl2YQCo</dc:identifier>
  <dcterms:modified xsi:type="dcterms:W3CDTF">2011-08-01T06:04:30Z</dcterms:modified>
  <cp:revision>1</cp:revision>
  <dc:title>Heading</dc:title>
</cp:coreProperties>
</file>

<file path=docProps/thumbnail.jpeg>
</file>